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62" r:id="rId4"/>
    <p:sldId id="263" r:id="rId5"/>
    <p:sldId id="259" r:id="rId6"/>
    <p:sldId id="261" r:id="rId7"/>
    <p:sldId id="264" r:id="rId8"/>
    <p:sldId id="265" r:id="rId9"/>
    <p:sldId id="266" r:id="rId10"/>
    <p:sldId id="267" r:id="rId11"/>
    <p:sldId id="268" r:id="rId12"/>
    <p:sldId id="269" r:id="rId13"/>
  </p:sldIdLst>
  <p:sldSz cx="9906000" cy="6858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AE90-39F7-4E10-B871-0822DB452046}" type="datetimeFigureOut">
              <a:rPr kumimoji="1" lang="ja-JP" altLang="en-US" smtClean="0"/>
              <a:t>2017/9/7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62B36-C0C5-4DB1-8338-3EA26723FB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8144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AE90-39F7-4E10-B871-0822DB452046}" type="datetimeFigureOut">
              <a:rPr kumimoji="1" lang="ja-JP" altLang="en-US" smtClean="0"/>
              <a:t>2017/9/7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62B36-C0C5-4DB1-8338-3EA26723FB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8610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AE90-39F7-4E10-B871-0822DB452046}" type="datetimeFigureOut">
              <a:rPr kumimoji="1" lang="ja-JP" altLang="en-US" smtClean="0"/>
              <a:t>2017/9/7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62B36-C0C5-4DB1-8338-3EA26723FB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337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AE90-39F7-4E10-B871-0822DB452046}" type="datetimeFigureOut">
              <a:rPr kumimoji="1" lang="ja-JP" altLang="en-US" smtClean="0"/>
              <a:t>2017/9/7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62B36-C0C5-4DB1-8338-3EA26723FB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26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AE90-39F7-4E10-B871-0822DB452046}" type="datetimeFigureOut">
              <a:rPr kumimoji="1" lang="ja-JP" altLang="en-US" smtClean="0"/>
              <a:t>2017/9/7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62B36-C0C5-4DB1-8338-3EA26723FB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839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AE90-39F7-4E10-B871-0822DB452046}" type="datetimeFigureOut">
              <a:rPr kumimoji="1" lang="ja-JP" altLang="en-US" smtClean="0"/>
              <a:t>2017/9/7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62B36-C0C5-4DB1-8338-3EA26723FB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148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AE90-39F7-4E10-B871-0822DB452046}" type="datetimeFigureOut">
              <a:rPr kumimoji="1" lang="ja-JP" altLang="en-US" smtClean="0"/>
              <a:t>2017/9/7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62B36-C0C5-4DB1-8338-3EA26723FB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7526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AE90-39F7-4E10-B871-0822DB452046}" type="datetimeFigureOut">
              <a:rPr kumimoji="1" lang="ja-JP" altLang="en-US" smtClean="0"/>
              <a:t>2017/9/7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62B36-C0C5-4DB1-8338-3EA26723FB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9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AE90-39F7-4E10-B871-0822DB452046}" type="datetimeFigureOut">
              <a:rPr kumimoji="1" lang="ja-JP" altLang="en-US" smtClean="0"/>
              <a:t>2017/9/7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62B36-C0C5-4DB1-8338-3EA26723FB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01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AE90-39F7-4E10-B871-0822DB452046}" type="datetimeFigureOut">
              <a:rPr kumimoji="1" lang="ja-JP" altLang="en-US" smtClean="0"/>
              <a:t>2017/9/7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62B36-C0C5-4DB1-8338-3EA26723FB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786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AE90-39F7-4E10-B871-0822DB452046}" type="datetimeFigureOut">
              <a:rPr kumimoji="1" lang="ja-JP" altLang="en-US" smtClean="0"/>
              <a:t>2017/9/7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62B36-C0C5-4DB1-8338-3EA26723FB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302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3AE90-39F7-4E10-B871-0822DB452046}" type="datetimeFigureOut">
              <a:rPr kumimoji="1" lang="ja-JP" altLang="en-US" smtClean="0"/>
              <a:t>2017/9/7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62B36-C0C5-4DB1-8338-3EA26723FB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709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12" Type="http://schemas.microsoft.com/office/2007/relationships/hdphoto" Target="../media/hdphoto7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microsoft.com/office/2007/relationships/hdphoto" Target="../media/hdphoto5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513805" y="4440287"/>
            <a:ext cx="4878390" cy="1104443"/>
          </a:xfrm>
        </p:spPr>
        <p:txBody>
          <a:bodyPr>
            <a:normAutofit/>
          </a:bodyPr>
          <a:lstStyle/>
          <a:p>
            <a:r>
              <a:rPr lang="en-US" altLang="ja-JP" sz="32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G016A1364</a:t>
            </a:r>
            <a:endParaRPr kumimoji="1" lang="en-US" altLang="ja-JP" sz="3200" dirty="0" smtClean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32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黒岩 大督</a:t>
            </a:r>
            <a:endParaRPr kumimoji="1" lang="ja-JP" altLang="en-US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5734015"/>
            <a:ext cx="1607522" cy="1015663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ja-JP" altLang="en-US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ジャンル </a:t>
            </a:r>
            <a:r>
              <a:rPr lang="en-US" altLang="ja-JP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:</a:t>
            </a:r>
          </a:p>
          <a:p>
            <a:pPr algn="r"/>
            <a:r>
              <a:rPr kumimoji="1" lang="ja-JP" altLang="en-US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対応機種 </a:t>
            </a:r>
            <a:r>
              <a:rPr kumimoji="1" lang="en-US" altLang="ja-JP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:</a:t>
            </a:r>
          </a:p>
          <a:p>
            <a:pPr algn="r"/>
            <a:r>
              <a:rPr lang="ja-JP" altLang="en-US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プレイ人数 </a:t>
            </a:r>
            <a:r>
              <a:rPr lang="en-US" altLang="ja-JP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: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01544" y="5734495"/>
            <a:ext cx="3908656" cy="1015663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3D</a:t>
            </a:r>
            <a:r>
              <a:rPr lang="ja-JP" altLang="en-US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アクション</a:t>
            </a:r>
            <a:endParaRPr kumimoji="1" lang="en-US" altLang="ja-JP" sz="2000" dirty="0" smtClean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VR ( Oculus Rift )</a:t>
            </a:r>
          </a:p>
          <a:p>
            <a:r>
              <a:rPr lang="en-US" altLang="ja-JP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1</a:t>
            </a:r>
            <a:r>
              <a:rPr lang="ja-JP" altLang="en-US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人</a:t>
            </a:r>
            <a:endParaRPr kumimoji="1" lang="ja-JP" altLang="en-US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401" y="76037"/>
            <a:ext cx="1284658" cy="523220"/>
          </a:xfrm>
          <a:prstGeom prst="rect">
            <a:avLst/>
          </a:prstGeom>
          <a:noFill/>
          <a:effectLst>
            <a:glow rad="127000">
              <a:schemeClr val="tx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企画書</a:t>
            </a:r>
            <a:endParaRPr kumimoji="1" lang="ja-JP" altLang="en-US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609969" y="105752"/>
            <a:ext cx="4296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※</a:t>
            </a:r>
            <a:r>
              <a:rPr lang="ja-JP" altLang="en-US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画像はイメージです</a:t>
            </a:r>
            <a:endParaRPr lang="en-US" altLang="ja-JP" sz="2000" dirty="0" smtClean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en-US" altLang="ja-JP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※</a:t>
            </a:r>
            <a:r>
              <a:rPr kumimoji="1" lang="ja-JP" altLang="en-US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画像はネットからお借りしました</a:t>
            </a:r>
            <a:endParaRPr kumimoji="1" lang="ja-JP" altLang="en-US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0" y="1858201"/>
            <a:ext cx="9906000" cy="1938992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12000" b="0" cap="none" spc="0" dirty="0" smtClean="0">
                <a:ln w="0"/>
                <a:solidFill>
                  <a:srgbClr val="002060"/>
                </a:solidFill>
                <a:effectLst>
                  <a:glow rad="127000">
                    <a:schemeClr val="bg1"/>
                  </a:glow>
                  <a:reflection blurRad="6350" stA="53000" endA="300" endPos="35500" dir="5400000" sy="-90000" algn="bl" rotWithShape="0"/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Cosmic Life</a:t>
            </a:r>
            <a:endParaRPr lang="ja-JP" altLang="en-US" sz="12000" b="0" cap="none" spc="0" dirty="0">
              <a:ln w="0"/>
              <a:solidFill>
                <a:srgbClr val="002060"/>
              </a:solidFill>
              <a:effectLst>
                <a:glow rad="127000">
                  <a:schemeClr val="bg1"/>
                </a:glow>
                <a:reflection blurRad="6350" stA="53000" endA="300" endPos="35500" dir="5400000" sy="-90000" algn="bl" rotWithShape="0"/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339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ボックス 13"/>
          <p:cNvSpPr txBox="1"/>
          <p:nvPr/>
        </p:nvSpPr>
        <p:spPr>
          <a:xfrm>
            <a:off x="889911" y="117974"/>
            <a:ext cx="82524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広大な宇宙空間</a:t>
            </a:r>
            <a:endParaRPr kumimoji="1" lang="ja-JP" altLang="en-US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0675" y1="75000" x2="20675" y2="75000"/>
                        <a14:foregroundMark x1="56118" y1="75735" x2="56118" y2="75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911" y="6203612"/>
            <a:ext cx="1136089" cy="65193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7" y="346075"/>
            <a:ext cx="733288" cy="733288"/>
          </a:xfrm>
          <a:prstGeom prst="rect">
            <a:avLst/>
          </a:prstGeom>
        </p:spPr>
      </p:pic>
      <p:cxnSp>
        <p:nvCxnSpPr>
          <p:cNvPr id="9" name="直線コネクタ 8"/>
          <p:cNvCxnSpPr/>
          <p:nvPr/>
        </p:nvCxnSpPr>
        <p:spPr>
          <a:xfrm>
            <a:off x="201535" y="1200569"/>
            <a:ext cx="94843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7807886" y="622440"/>
            <a:ext cx="1924050" cy="553998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3000" b="0" cap="none" spc="0" dirty="0" smtClean="0">
                <a:ln w="0"/>
                <a:solidFill>
                  <a:srgbClr val="002060"/>
                </a:solidFill>
                <a:effectLst>
                  <a:glow rad="127000">
                    <a:schemeClr val="bg1"/>
                  </a:glow>
                  <a:reflection blurRad="6350" stA="53000" endA="300" endPos="35500" dir="5400000" sy="-90000" algn="bl" rotWithShape="0"/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Cosmic Life</a:t>
            </a:r>
            <a:endParaRPr lang="ja-JP" altLang="en-US" sz="3000" b="0" cap="none" spc="0" dirty="0">
              <a:ln w="0"/>
              <a:solidFill>
                <a:srgbClr val="002060"/>
              </a:solidFill>
              <a:effectLst>
                <a:glow rad="127000">
                  <a:schemeClr val="bg1"/>
                </a:glow>
                <a:reflection blurRad="6350" stA="53000" endA="300" endPos="35500" dir="5400000" sy="-90000" algn="bl" rotWithShape="0"/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534311" y="1343972"/>
            <a:ext cx="4369316" cy="5368167"/>
          </a:xfrm>
          <a:prstGeom prst="roundRect">
            <a:avLst/>
          </a:prstGeom>
          <a:solidFill>
            <a:schemeClr val="bg1">
              <a:alpha val="7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4903627" y="1343972"/>
            <a:ext cx="4369316" cy="5368167"/>
          </a:xfrm>
          <a:prstGeom prst="roundRect">
            <a:avLst/>
          </a:prstGeom>
          <a:solidFill>
            <a:schemeClr val="bg1">
              <a:alpha val="7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786655" y="3983263"/>
            <a:ext cx="3861545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5165541" y="3983263"/>
            <a:ext cx="3861545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5086074" y="4229203"/>
            <a:ext cx="40044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宇宙空間では一定間隔で</a:t>
            </a:r>
            <a:endParaRPr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隕石が飛来します。</a:t>
            </a:r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隕石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が</a:t>
            </a:r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近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づくと警告音と共に</a:t>
            </a:r>
            <a:endParaRPr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レーダーで方角等を確認できます。</a:t>
            </a:r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当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たると一定量の空気を失うため、</a:t>
            </a:r>
            <a:endParaRPr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2000" dirty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早</a:t>
            </a:r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めに回避することが大切です。</a:t>
            </a:r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16759" y="4383091"/>
            <a:ext cx="40044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広大な宇宙空間には、</a:t>
            </a:r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事故によって破損したパーツや</a:t>
            </a:r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アイテム</a:t>
            </a:r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が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漂っています。</a:t>
            </a:r>
            <a:endParaRPr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2000" dirty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中</a:t>
            </a:r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には酸素ボンベや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食料など</a:t>
            </a:r>
            <a:endParaRPr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探索を助ける補給品もあります。</a:t>
            </a:r>
            <a:endParaRPr kumimoji="1" lang="ja-JP" altLang="en-US" sz="2000" dirty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8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9125098" y="6347014"/>
            <a:ext cx="403272" cy="365125"/>
          </a:xfrm>
        </p:spPr>
        <p:txBody>
          <a:bodyPr/>
          <a:lstStyle/>
          <a:p>
            <a:r>
              <a:rPr kumimoji="1" lang="en-US" altLang="ja-JP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10</a:t>
            </a:r>
            <a:endParaRPr kumimoji="1" lang="ja-JP" altLang="en-US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57" y="1618487"/>
            <a:ext cx="3290424" cy="2336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06" y="1663618"/>
            <a:ext cx="2828757" cy="2189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5905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ボックス 13"/>
          <p:cNvSpPr txBox="1"/>
          <p:nvPr/>
        </p:nvSpPr>
        <p:spPr>
          <a:xfrm>
            <a:off x="889911" y="117974"/>
            <a:ext cx="82524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世界観</a:t>
            </a:r>
            <a:endParaRPr kumimoji="1" lang="ja-JP" altLang="en-US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89911" y="1617741"/>
            <a:ext cx="825243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ja-JP" altLang="en-US" sz="28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とある惑星の調査を終え、</a:t>
            </a:r>
            <a:endParaRPr kumimoji="1" lang="en-US" altLang="ja-JP" sz="2800" dirty="0" smtClean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pPr>
              <a:spcBef>
                <a:spcPts val="600"/>
              </a:spcBef>
            </a:pPr>
            <a:r>
              <a:rPr kumimoji="1" lang="ja-JP" altLang="en-US" sz="28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地球に帰還しようとする探査チームがいた。</a:t>
            </a:r>
            <a:endParaRPr lang="en-US" altLang="ja-JP" sz="2800" dirty="0"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pPr>
              <a:spcBef>
                <a:spcPts val="600"/>
              </a:spcBef>
            </a:pPr>
            <a:r>
              <a:rPr kumimoji="1" lang="ja-JP" altLang="en-US" sz="28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しかし、彼らの乗っていた探査船は運悪くも</a:t>
            </a:r>
            <a:endParaRPr kumimoji="1" lang="en-US" altLang="ja-JP" sz="2800" dirty="0" smtClean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pPr>
              <a:spcBef>
                <a:spcPts val="600"/>
              </a:spcBef>
            </a:pPr>
            <a:r>
              <a:rPr kumimoji="1" lang="ja-JP" altLang="en-US" sz="28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隕石と衝突してしまい、</a:t>
            </a:r>
            <a:r>
              <a:rPr lang="ja-JP" altLang="en-US" sz="28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大部分が損傷してしまう。</a:t>
            </a:r>
            <a:endParaRPr lang="en-US" altLang="ja-JP" sz="2800" dirty="0" smtClean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pPr>
              <a:spcBef>
                <a:spcPts val="600"/>
              </a:spcBef>
            </a:pPr>
            <a:r>
              <a:rPr kumimoji="1" lang="ja-JP" altLang="en-US" sz="28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乗っていたメンバーも</a:t>
            </a:r>
            <a:r>
              <a:rPr kumimoji="1" lang="en-US" altLang="ja-JP" sz="28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1</a:t>
            </a:r>
            <a:r>
              <a:rPr kumimoji="1" lang="ja-JP" altLang="en-US" sz="28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人を除いて</a:t>
            </a:r>
            <a:endParaRPr kumimoji="1" lang="en-US" altLang="ja-JP" sz="2800" dirty="0" smtClean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pPr>
              <a:spcBef>
                <a:spcPts val="600"/>
              </a:spcBef>
            </a:pPr>
            <a:r>
              <a:rPr kumimoji="1" lang="ja-JP" altLang="en-US" sz="28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宇宙に投げ出されてしまった。</a:t>
            </a:r>
            <a:endParaRPr kumimoji="1" lang="en-US" altLang="ja-JP" sz="2800" dirty="0" smtClean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広大な宇宙に</a:t>
            </a:r>
            <a:r>
              <a:rPr lang="en-US" altLang="ja-JP" sz="28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1</a:t>
            </a:r>
            <a:r>
              <a:rPr lang="ja-JP" altLang="en-US" sz="28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人取り残された彼は、</a:t>
            </a:r>
            <a:endParaRPr lang="en-US" altLang="ja-JP" sz="2800" dirty="0" smtClean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絶望的な状況の中、</a:t>
            </a:r>
            <a:r>
              <a:rPr lang="ja-JP" altLang="en-US" sz="28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なんとしても故郷に帰ろうと</a:t>
            </a:r>
            <a:endParaRPr lang="en-US" altLang="ja-JP" sz="2800" dirty="0" smtClean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探査船を修理し帰還する覚悟を決めるのであった。</a:t>
            </a:r>
            <a:endParaRPr kumimoji="1" lang="en-US" altLang="ja-JP" sz="2800" dirty="0" smtClean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0675" y1="75000" x2="20675" y2="75000"/>
                        <a14:foregroundMark x1="56118" y1="75735" x2="56118" y2="75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911" y="6203612"/>
            <a:ext cx="1136089" cy="651933"/>
          </a:xfrm>
          <a:prstGeom prst="rect">
            <a:avLst/>
          </a:prstGeom>
        </p:spPr>
      </p:pic>
      <p:sp>
        <p:nvSpPr>
          <p:cNvPr id="7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9172695" y="6347015"/>
            <a:ext cx="330519" cy="365125"/>
          </a:xfrm>
        </p:spPr>
        <p:txBody>
          <a:bodyPr/>
          <a:lstStyle/>
          <a:p>
            <a:r>
              <a:rPr kumimoji="1" lang="en-US" altLang="ja-JP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11</a:t>
            </a:r>
            <a:endParaRPr kumimoji="1" lang="ja-JP" altLang="en-US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7" y="346075"/>
            <a:ext cx="733288" cy="733288"/>
          </a:xfrm>
          <a:prstGeom prst="rect">
            <a:avLst/>
          </a:prstGeom>
        </p:spPr>
      </p:pic>
      <p:cxnSp>
        <p:nvCxnSpPr>
          <p:cNvPr id="9" name="直線コネクタ 8"/>
          <p:cNvCxnSpPr/>
          <p:nvPr/>
        </p:nvCxnSpPr>
        <p:spPr>
          <a:xfrm>
            <a:off x="201535" y="1200569"/>
            <a:ext cx="94843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7807886" y="622440"/>
            <a:ext cx="1924050" cy="553998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3000" b="0" cap="none" spc="0" dirty="0" smtClean="0">
                <a:ln w="0"/>
                <a:solidFill>
                  <a:srgbClr val="002060"/>
                </a:solidFill>
                <a:effectLst>
                  <a:glow rad="127000">
                    <a:schemeClr val="bg1"/>
                  </a:glow>
                  <a:reflection blurRad="6350" stA="53000" endA="300" endPos="35500" dir="5400000" sy="-90000" algn="bl" rotWithShape="0"/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Cosmic Life</a:t>
            </a:r>
            <a:endParaRPr lang="ja-JP" altLang="en-US" sz="3000" b="0" cap="none" spc="0" dirty="0">
              <a:ln w="0"/>
              <a:solidFill>
                <a:srgbClr val="002060"/>
              </a:solidFill>
              <a:effectLst>
                <a:glow rad="127000">
                  <a:schemeClr val="bg1"/>
                </a:glow>
                <a:reflection blurRad="6350" stA="53000" endA="300" endPos="35500" dir="5400000" sy="-90000" algn="bl" rotWithShape="0"/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533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ボックス 13"/>
          <p:cNvSpPr txBox="1"/>
          <p:nvPr/>
        </p:nvSpPr>
        <p:spPr>
          <a:xfrm>
            <a:off x="889911" y="117974"/>
            <a:ext cx="82524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6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VR</a:t>
            </a:r>
            <a:r>
              <a:rPr lang="ja-JP" altLang="en-US" sz="66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による酔い対策</a:t>
            </a:r>
            <a:endParaRPr kumimoji="1" lang="ja-JP" altLang="en-US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0675" y1="75000" x2="20675" y2="75000"/>
                        <a14:foregroundMark x1="56118" y1="75735" x2="56118" y2="75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911" y="6203612"/>
            <a:ext cx="1136089" cy="65193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7" y="346075"/>
            <a:ext cx="733288" cy="733288"/>
          </a:xfrm>
          <a:prstGeom prst="rect">
            <a:avLst/>
          </a:prstGeom>
        </p:spPr>
      </p:pic>
      <p:cxnSp>
        <p:nvCxnSpPr>
          <p:cNvPr id="9" name="直線コネクタ 8"/>
          <p:cNvCxnSpPr/>
          <p:nvPr/>
        </p:nvCxnSpPr>
        <p:spPr>
          <a:xfrm>
            <a:off x="201535" y="1200569"/>
            <a:ext cx="94843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7807886" y="622440"/>
            <a:ext cx="1924050" cy="553998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3000" b="0" cap="none" spc="0" dirty="0" smtClean="0">
                <a:ln w="0"/>
                <a:solidFill>
                  <a:srgbClr val="002060"/>
                </a:solidFill>
                <a:effectLst>
                  <a:glow rad="127000">
                    <a:schemeClr val="bg1"/>
                  </a:glow>
                  <a:reflection blurRad="6350" stA="53000" endA="300" endPos="35500" dir="5400000" sy="-90000" algn="bl" rotWithShape="0"/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Cosmic Life</a:t>
            </a:r>
            <a:endParaRPr lang="ja-JP" altLang="en-US" sz="3000" b="0" cap="none" spc="0" dirty="0">
              <a:ln w="0"/>
              <a:solidFill>
                <a:srgbClr val="002060"/>
              </a:solidFill>
              <a:effectLst>
                <a:glow rad="127000">
                  <a:schemeClr val="bg1"/>
                </a:glow>
                <a:reflection blurRad="6350" stA="53000" endA="300" endPos="35500" dir="5400000" sy="-90000" algn="bl" rotWithShape="0"/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576649" y="1343972"/>
            <a:ext cx="8696294" cy="5368167"/>
          </a:xfrm>
          <a:prstGeom prst="roundRect">
            <a:avLst/>
          </a:prstGeom>
          <a:solidFill>
            <a:schemeClr val="bg1">
              <a:alpha val="7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232165" y="1848468"/>
            <a:ext cx="73852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今回</a:t>
            </a:r>
            <a:r>
              <a:rPr kumimoji="1" lang="en-US" altLang="ja-JP" sz="28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VR</a:t>
            </a:r>
            <a:r>
              <a:rPr kumimoji="1" lang="ja-JP" altLang="en-US" sz="28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による</a:t>
            </a:r>
            <a:r>
              <a:rPr lang="ja-JP" altLang="en-US" sz="28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酔い対策として、</a:t>
            </a:r>
            <a:endParaRPr lang="en-US" altLang="ja-JP" sz="28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2800" dirty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以下</a:t>
            </a:r>
            <a:r>
              <a:rPr kumimoji="1" lang="ja-JP" altLang="en-US" sz="28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の</a:t>
            </a:r>
            <a:r>
              <a:rPr kumimoji="1" lang="ja-JP" altLang="en-US" sz="2800" dirty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物</a:t>
            </a:r>
            <a:r>
              <a:rPr kumimoji="1" lang="ja-JP" altLang="en-US" sz="28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を実装予定です。</a:t>
            </a:r>
            <a:r>
              <a:rPr kumimoji="1" lang="en-US" altLang="ja-JP" sz="28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(</a:t>
            </a:r>
            <a:r>
              <a:rPr kumimoji="1" lang="ja-JP" altLang="en-US" sz="28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効果未検証</a:t>
            </a:r>
            <a:r>
              <a:rPr kumimoji="1" lang="en-US" altLang="ja-JP" sz="28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)</a:t>
            </a:r>
          </a:p>
          <a:p>
            <a:endParaRPr kumimoji="1" lang="en-US" altLang="ja-JP" sz="28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2800" u="sng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・宇宙空間に惑星で水平線を導入</a:t>
            </a:r>
            <a:endParaRPr kumimoji="1" lang="en-US" altLang="ja-JP" sz="2800" u="sng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2800" u="sng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・宇宙空間では常に上が天、下が地とする</a:t>
            </a:r>
            <a:endParaRPr kumimoji="1" lang="en-US" altLang="ja-JP" sz="2800" u="sng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2800" u="sng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・移動時に緩急をつけない</a:t>
            </a:r>
            <a:endParaRPr lang="en-US" altLang="ja-JP" sz="2800" u="sng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2800" u="sng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・</a:t>
            </a:r>
            <a:r>
              <a:rPr kumimoji="1" lang="en-US" altLang="ja-JP" sz="2800" u="sng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UI</a:t>
            </a:r>
            <a:r>
              <a:rPr kumimoji="1" lang="ja-JP" altLang="en-US" sz="2800" u="sng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でコクピットのような表示を行う</a:t>
            </a:r>
            <a:endParaRPr kumimoji="1" lang="en-US" altLang="ja-JP" sz="2800" u="sng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2800" u="sng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・付近のオブジェクトの透過</a:t>
            </a:r>
            <a:endParaRPr lang="en-US" altLang="ja-JP" sz="2800" u="sng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2800" u="sng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・黒岩</a:t>
            </a:r>
            <a:r>
              <a:rPr kumimoji="1" lang="ja-JP" altLang="en-US" sz="2800" u="sng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が非常に</a:t>
            </a:r>
            <a:r>
              <a:rPr lang="en-US" altLang="ja-JP" sz="2800" u="sng" dirty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3D</a:t>
            </a:r>
            <a:r>
              <a:rPr lang="ja-JP" altLang="en-US" sz="2800" u="sng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酔いしやすい</a:t>
            </a:r>
            <a:r>
              <a:rPr kumimoji="1" lang="ja-JP" altLang="en-US" sz="2800" u="sng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ため</a:t>
            </a:r>
            <a:r>
              <a:rPr kumimoji="1" lang="ja-JP" altLang="en-US" sz="2800" u="sng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、</a:t>
            </a:r>
            <a:endParaRPr kumimoji="1" lang="en-US" altLang="ja-JP" sz="2800" u="sng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2800" dirty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　</a:t>
            </a:r>
            <a:r>
              <a:rPr lang="ja-JP" altLang="en-US" sz="2800" u="sng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身を持ってトライ＆エラーを行う</a:t>
            </a:r>
            <a:endParaRPr kumimoji="1" lang="en-US" altLang="ja-JP" sz="2800" u="sng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8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9125098" y="6347014"/>
            <a:ext cx="403272" cy="365125"/>
          </a:xfrm>
        </p:spPr>
        <p:txBody>
          <a:bodyPr/>
          <a:lstStyle/>
          <a:p>
            <a:r>
              <a:rPr kumimoji="1" lang="en-US" altLang="ja-JP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12</a:t>
            </a:r>
            <a:endParaRPr kumimoji="1" lang="ja-JP" altLang="en-US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163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角丸四角形 22"/>
          <p:cNvSpPr/>
          <p:nvPr/>
        </p:nvSpPr>
        <p:spPr>
          <a:xfrm>
            <a:off x="1844394" y="4711225"/>
            <a:ext cx="6198461" cy="1725962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 13"/>
          <p:cNvSpPr/>
          <p:nvPr/>
        </p:nvSpPr>
        <p:spPr>
          <a:xfrm>
            <a:off x="478564" y="1641937"/>
            <a:ext cx="8930123" cy="2486593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-9375" y="2161958"/>
            <a:ext cx="9906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dirty="0" smtClean="0"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限られた時間</a:t>
            </a:r>
            <a:r>
              <a:rPr lang="ja-JP" altLang="en-US" sz="36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の中で</a:t>
            </a:r>
            <a:endParaRPr lang="en-US" altLang="ja-JP" sz="4000" dirty="0" smtClean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pPr algn="ctr"/>
            <a:r>
              <a:rPr lang="ja-JP" altLang="en-US" sz="4400" dirty="0" smtClean="0"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宇宙の広大さ</a:t>
            </a:r>
            <a:r>
              <a:rPr lang="ja-JP" altLang="en-US" sz="36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と</a:t>
            </a:r>
            <a:r>
              <a:rPr lang="ja-JP" altLang="en-US" sz="4400" dirty="0" smtClean="0"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スリル</a:t>
            </a:r>
            <a:r>
              <a:rPr lang="ja-JP" altLang="en-US" sz="36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を楽しむ</a:t>
            </a:r>
            <a:endParaRPr lang="en-US" altLang="ja-JP" sz="3600" dirty="0" smtClean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89911" y="117974"/>
            <a:ext cx="82524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コンセプト</a:t>
            </a:r>
            <a:endParaRPr kumimoji="1" lang="ja-JP" altLang="en-US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0675" y1="75000" x2="20675" y2="75000"/>
                        <a14:foregroundMark x1="56118" y1="75735" x2="56118" y2="75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911" y="6203612"/>
            <a:ext cx="1136089" cy="651933"/>
          </a:xfrm>
          <a:prstGeom prst="rect">
            <a:avLst/>
          </a:prstGeom>
        </p:spPr>
      </p:pic>
      <p:sp>
        <p:nvSpPr>
          <p:cNvPr id="7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9182143" y="6347015"/>
            <a:ext cx="311623" cy="365125"/>
          </a:xfrm>
        </p:spPr>
        <p:txBody>
          <a:bodyPr/>
          <a:lstStyle/>
          <a:p>
            <a:r>
              <a:rPr kumimoji="1" lang="en-US" altLang="ja-JP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2</a:t>
            </a:r>
            <a:endParaRPr kumimoji="1" lang="ja-JP" altLang="en-US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7" y="346075"/>
            <a:ext cx="733288" cy="733288"/>
          </a:xfrm>
          <a:prstGeom prst="rect">
            <a:avLst/>
          </a:prstGeom>
        </p:spPr>
      </p:pic>
      <p:cxnSp>
        <p:nvCxnSpPr>
          <p:cNvPr id="10" name="直線コネクタ 9"/>
          <p:cNvCxnSpPr/>
          <p:nvPr/>
        </p:nvCxnSpPr>
        <p:spPr>
          <a:xfrm>
            <a:off x="201535" y="1200569"/>
            <a:ext cx="94843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7807886" y="622440"/>
            <a:ext cx="1924050" cy="553998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3000" b="0" cap="none" spc="0" dirty="0" smtClean="0">
                <a:ln w="0"/>
                <a:solidFill>
                  <a:srgbClr val="002060"/>
                </a:solidFill>
                <a:effectLst>
                  <a:glow rad="127000">
                    <a:schemeClr val="bg1"/>
                  </a:glow>
                  <a:reflection blurRad="6350" stA="53000" endA="300" endPos="35500" dir="5400000" sy="-90000" algn="bl" rotWithShape="0"/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Cosmic Life</a:t>
            </a:r>
            <a:endParaRPr lang="ja-JP" altLang="en-US" sz="3000" b="0" cap="none" spc="0" dirty="0">
              <a:ln w="0"/>
              <a:solidFill>
                <a:srgbClr val="002060"/>
              </a:solidFill>
              <a:effectLst>
                <a:glow rad="127000">
                  <a:schemeClr val="bg1"/>
                </a:glow>
                <a:reflection blurRad="6350" stA="53000" endA="300" endPos="35500" dir="5400000" sy="-90000" algn="bl" rotWithShape="0"/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131486" y="3382565"/>
            <a:ext cx="3600450" cy="1015663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6000" b="0" cap="none" spc="0" dirty="0" smtClean="0">
                <a:ln w="0"/>
                <a:solidFill>
                  <a:srgbClr val="002060"/>
                </a:solidFill>
                <a:effectLst>
                  <a:glow rad="127000">
                    <a:schemeClr val="bg1"/>
                  </a:glow>
                  <a:reflection blurRad="6350" stA="53000" endA="300" endPos="35500" dir="5400000" sy="-90000" algn="bl" rotWithShape="0"/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Cosmic Life</a:t>
            </a:r>
            <a:endParaRPr lang="ja-JP" altLang="en-US" sz="6000" b="0" cap="none" spc="0" dirty="0">
              <a:ln w="0"/>
              <a:solidFill>
                <a:srgbClr val="002060"/>
              </a:solidFill>
              <a:effectLst>
                <a:glow rad="127000">
                  <a:schemeClr val="bg1"/>
                </a:glow>
                <a:reflection blurRad="6350" stA="53000" endA="300" endPos="35500" dir="5400000" sy="-90000" algn="bl" rotWithShape="0"/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188384" y="4974042"/>
            <a:ext cx="765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与えられた</a:t>
            </a:r>
            <a:r>
              <a:rPr lang="ja-JP" altLang="en-US" sz="2400" dirty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時間</a:t>
            </a: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はわずか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5</a:t>
            </a: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日間</a:t>
            </a:r>
            <a:endParaRPr lang="en-US" altLang="ja-JP" sz="24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pPr algn="ctr"/>
            <a:r>
              <a:rPr kumimoji="1" lang="ja-JP" altLang="en-US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限られた時間の中で</a:t>
            </a:r>
            <a:endParaRPr kumimoji="1" lang="en-US" altLang="ja-JP" sz="24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pPr algn="ctr"/>
            <a:r>
              <a:rPr kumimoji="1" lang="ja-JP" altLang="en-US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広大な宇宙を駆け巡ろう</a:t>
            </a:r>
            <a:endParaRPr kumimoji="1" lang="ja-JP" altLang="en-US" sz="2400" dirty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1830" y1="36275" x2="47876" y2="42974"/>
                        <a14:foregroundMark x1="47386" y1="27941" x2="53922" y2="34967"/>
                        <a14:foregroundMark x1="64869" y1="46078" x2="77451" y2="54902"/>
                        <a14:foregroundMark x1="64869" y1="59477" x2="54575" y2="49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7" y="4900239"/>
            <a:ext cx="1540991" cy="154099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67040" y1="44434" x2="67040" y2="44434"/>
                        <a14:foregroundMark x1="74664" y1="25391" x2="74664" y2="25391"/>
                        <a14:foregroundMark x1="75000" y1="27344" x2="75000" y2="27344"/>
                        <a14:foregroundMark x1="3812" y1="93750" x2="3812" y2="93750"/>
                        <a14:foregroundMark x1="13004" y1="91309" x2="13004" y2="91309"/>
                        <a14:foregroundMark x1="13901" y1="79688" x2="13901" y2="79688"/>
                        <a14:foregroundMark x1="21188" y1="84180" x2="21188" y2="84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503" y="5040011"/>
            <a:ext cx="1025451" cy="102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0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ボックス 15"/>
          <p:cNvSpPr txBox="1"/>
          <p:nvPr/>
        </p:nvSpPr>
        <p:spPr>
          <a:xfrm>
            <a:off x="889911" y="117974"/>
            <a:ext cx="82524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画面構成</a:t>
            </a:r>
            <a:endParaRPr kumimoji="1" lang="ja-JP" altLang="en-US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0675" y1="75000" x2="20675" y2="75000"/>
                        <a14:foregroundMark x1="56118" y1="75735" x2="56118" y2="75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911" y="6203612"/>
            <a:ext cx="1136089" cy="651933"/>
          </a:xfrm>
          <a:prstGeom prst="rect">
            <a:avLst/>
          </a:prstGeom>
        </p:spPr>
      </p:pic>
      <p:sp>
        <p:nvSpPr>
          <p:cNvPr id="6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9182143" y="6347015"/>
            <a:ext cx="311623" cy="365125"/>
          </a:xfrm>
        </p:spPr>
        <p:txBody>
          <a:bodyPr/>
          <a:lstStyle/>
          <a:p>
            <a:r>
              <a:rPr kumimoji="1" lang="en-US" altLang="ja-JP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3</a:t>
            </a:r>
            <a:endParaRPr kumimoji="1" lang="ja-JP" altLang="en-US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7" y="346075"/>
            <a:ext cx="733288" cy="733288"/>
          </a:xfrm>
          <a:prstGeom prst="rect">
            <a:avLst/>
          </a:prstGeom>
        </p:spPr>
      </p:pic>
      <p:cxnSp>
        <p:nvCxnSpPr>
          <p:cNvPr id="9" name="直線コネクタ 8"/>
          <p:cNvCxnSpPr/>
          <p:nvPr/>
        </p:nvCxnSpPr>
        <p:spPr>
          <a:xfrm>
            <a:off x="201535" y="1200569"/>
            <a:ext cx="94843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5" y="1800008"/>
            <a:ext cx="7205518" cy="40531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角丸四角形 10"/>
          <p:cNvSpPr/>
          <p:nvPr/>
        </p:nvSpPr>
        <p:spPr>
          <a:xfrm>
            <a:off x="7490136" y="1604278"/>
            <a:ext cx="2375122" cy="4460957"/>
          </a:xfrm>
          <a:prstGeom prst="roundRect">
            <a:avLst/>
          </a:prstGeom>
          <a:solidFill>
            <a:schemeClr val="bg1">
              <a:alpha val="7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 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 </a:t>
            </a:r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⓵：</a:t>
            </a:r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ロックオン</a:t>
            </a:r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  ⓶：残り時間</a:t>
            </a:r>
            <a:endParaRPr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  ⓷：空気ゲージ</a:t>
            </a:r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  ⓸：レーダー</a:t>
            </a:r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  ⓹：障害物</a:t>
            </a:r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  ⓺：パーツ</a:t>
            </a:r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75694" y="3603923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⓵</a:t>
            </a:r>
            <a:endParaRPr kumimoji="1" lang="ja-JP" altLang="en-US" dirty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394594" y="1867597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⓶</a:t>
            </a:r>
            <a:endParaRPr kumimoji="1" lang="ja-JP" altLang="en-US" dirty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314343" y="5391447"/>
            <a:ext cx="457200" cy="461665"/>
          </a:xfrm>
          <a:prstGeom prst="rect">
            <a:avLst/>
          </a:prstGeom>
          <a:noFill/>
          <a:effectLst>
            <a:glow rad="127000">
              <a:srgbClr val="00B0F0"/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⓸</a:t>
            </a:r>
            <a:endParaRPr kumimoji="1" lang="ja-JP" altLang="en-US" dirty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063759" y="5391447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⓷</a:t>
            </a:r>
            <a:endParaRPr kumimoji="1" lang="ja-JP" altLang="en-US" dirty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202815" y="3426846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⓹</a:t>
            </a:r>
            <a:endParaRPr kumimoji="1" lang="ja-JP" altLang="en-US" dirty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152650" y="3699173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⓺</a:t>
            </a:r>
            <a:endParaRPr kumimoji="1" lang="ja-JP" altLang="en-US" dirty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67621" y="6129467"/>
            <a:ext cx="5803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※VR</a:t>
            </a:r>
            <a:r>
              <a:rPr kumimoji="1" lang="ja-JP" altLang="en-US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を装着した際に表示される画面イメージです</a:t>
            </a:r>
            <a:endParaRPr kumimoji="1" lang="ja-JP" altLang="en-US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7807886" y="622440"/>
            <a:ext cx="1924050" cy="553998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3000" b="0" cap="none" spc="0" dirty="0" smtClean="0">
                <a:ln w="0"/>
                <a:solidFill>
                  <a:srgbClr val="002060"/>
                </a:solidFill>
                <a:effectLst>
                  <a:glow rad="127000">
                    <a:schemeClr val="bg1"/>
                  </a:glow>
                  <a:reflection blurRad="6350" stA="53000" endA="300" endPos="35500" dir="5400000" sy="-90000" algn="bl" rotWithShape="0"/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Cosmic Life</a:t>
            </a:r>
            <a:endParaRPr lang="ja-JP" altLang="en-US" sz="3000" b="0" cap="none" spc="0" dirty="0">
              <a:ln w="0"/>
              <a:solidFill>
                <a:srgbClr val="002060"/>
              </a:solidFill>
              <a:effectLst>
                <a:glow rad="127000">
                  <a:schemeClr val="bg1"/>
                </a:glow>
                <a:reflection blurRad="6350" stA="53000" endA="300" endPos="35500" dir="5400000" sy="-90000" algn="bl" rotWithShape="0"/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314343" y="3334166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⓹</a:t>
            </a:r>
            <a:endParaRPr kumimoji="1" lang="ja-JP" altLang="en-US" dirty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852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角丸四角形 14"/>
          <p:cNvSpPr/>
          <p:nvPr/>
        </p:nvSpPr>
        <p:spPr>
          <a:xfrm>
            <a:off x="3485533" y="1596047"/>
            <a:ext cx="6200335" cy="4460957"/>
          </a:xfrm>
          <a:prstGeom prst="roundRect">
            <a:avLst/>
          </a:prstGeom>
          <a:solidFill>
            <a:schemeClr val="bg1">
              <a:alpha val="7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98420" y="1596048"/>
            <a:ext cx="3329065" cy="4460957"/>
          </a:xfrm>
          <a:prstGeom prst="roundRect">
            <a:avLst/>
          </a:prstGeom>
          <a:solidFill>
            <a:schemeClr val="bg1">
              <a:alpha val="7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89911" y="117974"/>
            <a:ext cx="82524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操作</a:t>
            </a:r>
            <a:r>
              <a:rPr lang="ja-JP" altLang="en-US" sz="6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方法</a:t>
            </a:r>
            <a:endParaRPr kumimoji="1" lang="ja-JP" altLang="en-US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0675" y1="75000" x2="20675" y2="75000"/>
                        <a14:foregroundMark x1="56118" y1="75735" x2="56118" y2="75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911" y="6203612"/>
            <a:ext cx="1136089" cy="651933"/>
          </a:xfrm>
          <a:prstGeom prst="rect">
            <a:avLst/>
          </a:prstGeom>
        </p:spPr>
      </p:pic>
      <p:sp>
        <p:nvSpPr>
          <p:cNvPr id="6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9182143" y="6347015"/>
            <a:ext cx="311623" cy="365125"/>
          </a:xfrm>
        </p:spPr>
        <p:txBody>
          <a:bodyPr/>
          <a:lstStyle/>
          <a:p>
            <a:r>
              <a:rPr kumimoji="1" lang="en-US" altLang="ja-JP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4</a:t>
            </a:r>
            <a:endParaRPr kumimoji="1" lang="ja-JP" altLang="en-US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7" y="346075"/>
            <a:ext cx="733288" cy="733288"/>
          </a:xfrm>
          <a:prstGeom prst="rect">
            <a:avLst/>
          </a:prstGeom>
        </p:spPr>
      </p:pic>
      <p:cxnSp>
        <p:nvCxnSpPr>
          <p:cNvPr id="9" name="直線コネクタ 8"/>
          <p:cNvCxnSpPr/>
          <p:nvPr/>
        </p:nvCxnSpPr>
        <p:spPr>
          <a:xfrm>
            <a:off x="201535" y="1200569"/>
            <a:ext cx="94843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420984" y="4541122"/>
            <a:ext cx="2683934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413193" y="4593042"/>
            <a:ext cx="2691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頭を動かすことで</a:t>
            </a:r>
            <a:endParaRPr lang="en-US" altLang="ja-JP" sz="2400" dirty="0" smtClean="0"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2400" dirty="0" smtClean="0"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その</a:t>
            </a:r>
            <a:r>
              <a:rPr kumimoji="1" lang="ja-JP" altLang="en-US" sz="2400" dirty="0"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方向</a:t>
            </a:r>
            <a:r>
              <a:rPr kumimoji="1" lang="ja-JP" altLang="en-US" sz="2400" dirty="0" smtClean="0"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に画面が</a:t>
            </a:r>
            <a:endParaRPr kumimoji="1" lang="en-US" altLang="ja-JP" sz="2400" dirty="0" smtClean="0"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2400" dirty="0"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移動</a:t>
            </a:r>
            <a:r>
              <a:rPr lang="ja-JP" altLang="en-US" sz="2400" dirty="0" smtClean="0"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する。</a:t>
            </a:r>
            <a:endParaRPr kumimoji="1" lang="ja-JP" altLang="en-US" sz="2400" dirty="0"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400050" y="4059301"/>
            <a:ext cx="2714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Oculus</a:t>
            </a:r>
            <a:r>
              <a:rPr lang="ja-JP" altLang="en-US" sz="2800" dirty="0"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 </a:t>
            </a:r>
            <a:r>
              <a:rPr lang="en-US" altLang="ja-JP" sz="2800" dirty="0" smtClean="0"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Rift</a:t>
            </a:r>
            <a:endParaRPr kumimoji="1" lang="ja-JP" altLang="en-US" dirty="0"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7807886" y="622440"/>
            <a:ext cx="1924050" cy="553998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3000" b="0" cap="none" spc="0" dirty="0" smtClean="0">
                <a:ln w="0"/>
                <a:solidFill>
                  <a:srgbClr val="002060"/>
                </a:solidFill>
                <a:effectLst>
                  <a:glow rad="127000">
                    <a:schemeClr val="bg1"/>
                  </a:glow>
                  <a:reflection blurRad="6350" stA="53000" endA="300" endPos="35500" dir="5400000" sy="-90000" algn="bl" rotWithShape="0"/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Cosmic Life</a:t>
            </a:r>
            <a:endParaRPr lang="ja-JP" altLang="en-US" sz="3000" b="0" cap="none" spc="0" dirty="0">
              <a:ln w="0"/>
              <a:solidFill>
                <a:srgbClr val="002060"/>
              </a:solidFill>
              <a:effectLst>
                <a:glow rad="127000">
                  <a:schemeClr val="bg1"/>
                </a:glow>
                <a:reflection blurRad="6350" stA="53000" endA="300" endPos="35500" dir="5400000" sy="-90000" algn="bl" rotWithShape="0"/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967621" y="6129467"/>
            <a:ext cx="5803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※VR</a:t>
            </a:r>
            <a:r>
              <a:rPr kumimoji="1" lang="ja-JP" altLang="en-US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を装着し、</a:t>
            </a:r>
            <a:r>
              <a:rPr kumimoji="1" lang="en-US" altLang="ja-JP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PS4</a:t>
            </a:r>
            <a:r>
              <a:rPr kumimoji="1" lang="ja-JP" altLang="en-US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コントローラーを使用します</a:t>
            </a:r>
            <a:endParaRPr kumimoji="1" lang="ja-JP" altLang="en-US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6901" y1="16571" x2="8732" y2="68571"/>
                        <a14:foregroundMark x1="21690" y1="23429" x2="2254" y2="55429"/>
                        <a14:foregroundMark x1="41972" y1="4000" x2="40563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317" y="2522651"/>
            <a:ext cx="3120604" cy="153832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4533" y1="52000" x2="3867" y2="58133"/>
                        <a14:foregroundMark x1="4467" y1="62600" x2="4467" y2="6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51" y="1827439"/>
            <a:ext cx="2641221" cy="2641221"/>
          </a:xfrm>
          <a:prstGeom prst="rect">
            <a:avLst/>
          </a:prstGeom>
        </p:spPr>
      </p:pic>
      <p:sp>
        <p:nvSpPr>
          <p:cNvPr id="50" name="テキスト ボックス 49"/>
          <p:cNvSpPr txBox="1"/>
          <p:nvPr/>
        </p:nvSpPr>
        <p:spPr>
          <a:xfrm>
            <a:off x="4463292" y="4059301"/>
            <a:ext cx="4222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Oculus Touch</a:t>
            </a:r>
            <a:endParaRPr kumimoji="1" lang="ja-JP" altLang="en-US" dirty="0"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cxnSp>
        <p:nvCxnSpPr>
          <p:cNvPr id="52" name="直線コネクタ 51"/>
          <p:cNvCxnSpPr/>
          <p:nvPr/>
        </p:nvCxnSpPr>
        <p:spPr>
          <a:xfrm>
            <a:off x="3642250" y="4541122"/>
            <a:ext cx="5786739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3787900" y="4587793"/>
            <a:ext cx="559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両手に持って実際に動かすことで、</a:t>
            </a:r>
            <a:endParaRPr lang="en-US" altLang="ja-JP" sz="2400" dirty="0" smtClean="0"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2400" dirty="0" smtClean="0"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「伸ばす」「掴む」「回す」といった</a:t>
            </a:r>
            <a:endParaRPr lang="en-US" altLang="ja-JP" sz="2400" dirty="0" smtClean="0"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2400" dirty="0" smtClean="0"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動作を行う。</a:t>
            </a:r>
            <a:endParaRPr lang="en-US" altLang="ja-JP" sz="2400" dirty="0" smtClean="0"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4" name="楕円 3"/>
          <p:cNvSpPr/>
          <p:nvPr/>
        </p:nvSpPr>
        <p:spPr>
          <a:xfrm>
            <a:off x="7158681" y="3048000"/>
            <a:ext cx="535460" cy="5354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楕円 37"/>
          <p:cNvSpPr/>
          <p:nvPr/>
        </p:nvSpPr>
        <p:spPr>
          <a:xfrm>
            <a:off x="5382090" y="3048000"/>
            <a:ext cx="535460" cy="5354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stCxn id="38" idx="4"/>
            <a:endCxn id="31" idx="2"/>
          </p:cNvCxnSpPr>
          <p:nvPr/>
        </p:nvCxnSpPr>
        <p:spPr>
          <a:xfrm rot="5400000" flipH="1" flipV="1">
            <a:off x="6548227" y="1748344"/>
            <a:ext cx="936708" cy="2733522"/>
          </a:xfrm>
          <a:prstGeom prst="bentConnector3">
            <a:avLst>
              <a:gd name="adj1" fmla="val -3847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>
            <a:stCxn id="4" idx="4"/>
          </p:cNvCxnSpPr>
          <p:nvPr/>
        </p:nvCxnSpPr>
        <p:spPr>
          <a:xfrm>
            <a:off x="7426411" y="3583459"/>
            <a:ext cx="0" cy="3661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グループ化 2"/>
          <p:cNvGrpSpPr/>
          <p:nvPr/>
        </p:nvGrpSpPr>
        <p:grpSpPr>
          <a:xfrm>
            <a:off x="7394567" y="1936452"/>
            <a:ext cx="1992087" cy="710299"/>
            <a:chOff x="7333903" y="1442276"/>
            <a:chExt cx="1992087" cy="710299"/>
          </a:xfrm>
        </p:grpSpPr>
        <p:sp>
          <p:nvSpPr>
            <p:cNvPr id="31" name="角丸四角形 30"/>
            <p:cNvSpPr/>
            <p:nvPr/>
          </p:nvSpPr>
          <p:spPr>
            <a:xfrm>
              <a:off x="7368967" y="1458753"/>
              <a:ext cx="1907421" cy="69382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7333903" y="1442276"/>
              <a:ext cx="1992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en-US" altLang="ja-JP" sz="200" dirty="0" smtClean="0">
                <a:latin typeface="マキナス Scrap 5" panose="02000700000000000000" pitchFamily="50" charset="-128"/>
                <a:ea typeface="マキナス Scrap 5" panose="02000700000000000000" pitchFamily="50" charset="-128"/>
              </a:endParaRPr>
            </a:p>
            <a:p>
              <a:pPr algn="ctr"/>
              <a:r>
                <a:rPr kumimoji="1" lang="ja-JP" altLang="en-US" dirty="0" smtClean="0">
                  <a:latin typeface="マキナス Scrap 5" panose="02000700000000000000" pitchFamily="50" charset="-128"/>
                  <a:ea typeface="マキナス Scrap 5" panose="02000700000000000000" pitchFamily="50" charset="-128"/>
                </a:rPr>
                <a:t>姿勢制御ガス</a:t>
              </a:r>
              <a:endParaRPr kumimoji="1" lang="en-US" altLang="ja-JP" dirty="0" smtClean="0">
                <a:latin typeface="マキナス Scrap 5" panose="02000700000000000000" pitchFamily="50" charset="-128"/>
                <a:ea typeface="マキナス Scrap 5" panose="02000700000000000000" pitchFamily="50" charset="-128"/>
              </a:endParaRPr>
            </a:p>
            <a:p>
              <a:pPr algn="ctr"/>
              <a:r>
                <a:rPr kumimoji="1" lang="en-US" altLang="ja-JP" dirty="0" smtClean="0">
                  <a:latin typeface="マキナス Scrap 5" panose="02000700000000000000" pitchFamily="50" charset="-128"/>
                  <a:ea typeface="マキナス Scrap 5" panose="02000700000000000000" pitchFamily="50" charset="-128"/>
                </a:rPr>
                <a:t>(</a:t>
              </a:r>
              <a:r>
                <a:rPr lang="ja-JP" altLang="en-US" dirty="0" smtClean="0">
                  <a:latin typeface="マキナス Scrap 5" panose="02000700000000000000" pitchFamily="50" charset="-128"/>
                  <a:ea typeface="マキナス Scrap 5" panose="02000700000000000000" pitchFamily="50" charset="-128"/>
                </a:rPr>
                <a:t>右・左</a:t>
              </a:r>
              <a:r>
                <a:rPr kumimoji="1" lang="en-US" altLang="ja-JP" dirty="0" smtClean="0">
                  <a:latin typeface="マキナス Scrap 5" panose="02000700000000000000" pitchFamily="50" charset="-128"/>
                  <a:ea typeface="マキナス Scrap 5" panose="02000700000000000000" pitchFamily="50" charset="-128"/>
                </a:rPr>
                <a:t>)</a:t>
              </a:r>
              <a:endParaRPr kumimoji="1" lang="ja-JP" altLang="en-US" dirty="0">
                <a:latin typeface="マキナス Scrap 5" panose="02000700000000000000" pitchFamily="50" charset="-128"/>
                <a:ea typeface="マキナス Scrap 5" panose="02000700000000000000" pitchFamily="50" charset="-128"/>
              </a:endParaRPr>
            </a:p>
          </p:txBody>
        </p:sp>
      </p:grpSp>
      <p:grpSp>
        <p:nvGrpSpPr>
          <p:cNvPr id="55" name="グループ化 54"/>
          <p:cNvGrpSpPr/>
          <p:nvPr/>
        </p:nvGrpSpPr>
        <p:grpSpPr>
          <a:xfrm>
            <a:off x="3793311" y="1936452"/>
            <a:ext cx="1992087" cy="710299"/>
            <a:chOff x="7333903" y="1442276"/>
            <a:chExt cx="1992087" cy="710299"/>
          </a:xfrm>
        </p:grpSpPr>
        <p:sp>
          <p:nvSpPr>
            <p:cNvPr id="56" name="角丸四角形 55"/>
            <p:cNvSpPr/>
            <p:nvPr/>
          </p:nvSpPr>
          <p:spPr>
            <a:xfrm>
              <a:off x="7368967" y="1458753"/>
              <a:ext cx="1907421" cy="69382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7333903" y="1442276"/>
              <a:ext cx="1992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en-US" altLang="ja-JP" sz="200" dirty="0" smtClean="0">
                <a:latin typeface="マキナス Scrap 5" panose="02000700000000000000" pitchFamily="50" charset="-128"/>
                <a:ea typeface="マキナス Scrap 5" panose="02000700000000000000" pitchFamily="50" charset="-128"/>
              </a:endParaRPr>
            </a:p>
            <a:p>
              <a:pPr algn="ctr"/>
              <a:r>
                <a:rPr kumimoji="1" lang="ja-JP" altLang="en-US" dirty="0" smtClean="0">
                  <a:latin typeface="マキナス Scrap 5" panose="02000700000000000000" pitchFamily="50" charset="-128"/>
                  <a:ea typeface="マキナス Scrap 5" panose="02000700000000000000" pitchFamily="50" charset="-128"/>
                </a:rPr>
                <a:t>物を掴む</a:t>
              </a:r>
              <a:endParaRPr kumimoji="1" lang="en-US" altLang="ja-JP" dirty="0" smtClean="0">
                <a:latin typeface="マキナス Scrap 5" panose="02000700000000000000" pitchFamily="50" charset="-128"/>
                <a:ea typeface="マキナス Scrap 5" panose="02000700000000000000" pitchFamily="50" charset="-128"/>
              </a:endParaRPr>
            </a:p>
            <a:p>
              <a:pPr algn="ctr"/>
              <a:r>
                <a:rPr kumimoji="1" lang="en-US" altLang="ja-JP" dirty="0" smtClean="0">
                  <a:latin typeface="マキナス Scrap 5" panose="02000700000000000000" pitchFamily="50" charset="-128"/>
                  <a:ea typeface="マキナス Scrap 5" panose="02000700000000000000" pitchFamily="50" charset="-128"/>
                </a:rPr>
                <a:t>(</a:t>
              </a:r>
              <a:r>
                <a:rPr lang="ja-JP" altLang="en-US" dirty="0" smtClean="0">
                  <a:latin typeface="マキナス Scrap 5" panose="02000700000000000000" pitchFamily="50" charset="-128"/>
                  <a:ea typeface="マキナス Scrap 5" panose="02000700000000000000" pitchFamily="50" charset="-128"/>
                </a:rPr>
                <a:t>右・左</a:t>
              </a:r>
              <a:r>
                <a:rPr kumimoji="1" lang="en-US" altLang="ja-JP" dirty="0" smtClean="0">
                  <a:latin typeface="マキナス Scrap 5" panose="02000700000000000000" pitchFamily="50" charset="-128"/>
                  <a:ea typeface="マキナス Scrap 5" panose="02000700000000000000" pitchFamily="50" charset="-128"/>
                </a:rPr>
                <a:t>)</a:t>
              </a:r>
              <a:endParaRPr kumimoji="1" lang="ja-JP" altLang="en-US" dirty="0">
                <a:latin typeface="マキナス Scrap 5" panose="02000700000000000000" pitchFamily="50" charset="-128"/>
                <a:ea typeface="マキナス Scrap 5" panose="02000700000000000000" pitchFamily="50" charset="-128"/>
              </a:endParaRPr>
            </a:p>
          </p:txBody>
        </p:sp>
      </p:grpSp>
      <p:sp>
        <p:nvSpPr>
          <p:cNvPr id="61" name="楕円 60"/>
          <p:cNvSpPr/>
          <p:nvPr/>
        </p:nvSpPr>
        <p:spPr>
          <a:xfrm>
            <a:off x="6173340" y="2984051"/>
            <a:ext cx="305664" cy="4727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楕円 61"/>
          <p:cNvSpPr/>
          <p:nvPr/>
        </p:nvSpPr>
        <p:spPr>
          <a:xfrm>
            <a:off x="6581962" y="2984051"/>
            <a:ext cx="305664" cy="4727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カギ線コネクタ 21"/>
          <p:cNvCxnSpPr>
            <a:stCxn id="62" idx="0"/>
            <a:endCxn id="57" idx="3"/>
          </p:cNvCxnSpPr>
          <p:nvPr/>
        </p:nvCxnSpPr>
        <p:spPr>
          <a:xfrm rot="16200000" flipV="1">
            <a:off x="5905574" y="2154831"/>
            <a:ext cx="709045" cy="949396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stCxn id="61" idx="0"/>
          </p:cNvCxnSpPr>
          <p:nvPr/>
        </p:nvCxnSpPr>
        <p:spPr>
          <a:xfrm flipH="1" flipV="1">
            <a:off x="6310907" y="2289592"/>
            <a:ext cx="15265" cy="6944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80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0675" y1="75000" x2="20675" y2="75000"/>
                        <a14:foregroundMark x1="56118" y1="75735" x2="56118" y2="75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911" y="6203612"/>
            <a:ext cx="1136089" cy="651933"/>
          </a:xfrm>
          <a:prstGeom prst="rect">
            <a:avLst/>
          </a:prstGeom>
        </p:spPr>
      </p:pic>
      <p:sp>
        <p:nvSpPr>
          <p:cNvPr id="19" name="角丸四角形 18"/>
          <p:cNvSpPr/>
          <p:nvPr/>
        </p:nvSpPr>
        <p:spPr>
          <a:xfrm>
            <a:off x="1042587" y="3259061"/>
            <a:ext cx="7868788" cy="15211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角丸四角形 19"/>
          <p:cNvSpPr/>
          <p:nvPr/>
        </p:nvSpPr>
        <p:spPr>
          <a:xfrm>
            <a:off x="1042587" y="4894320"/>
            <a:ext cx="7868788" cy="15211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1042587" y="1613446"/>
            <a:ext cx="7868788" cy="15211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9182143" y="6347015"/>
            <a:ext cx="311623" cy="365125"/>
          </a:xfrm>
        </p:spPr>
        <p:txBody>
          <a:bodyPr/>
          <a:lstStyle/>
          <a:p>
            <a:fld id="{B4CFE432-9CBC-4550-AECB-4BADBE379ED1}" type="slidenum">
              <a:rPr kumimoji="1" lang="ja-JP" altLang="en-US" sz="200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5</a:t>
            </a:fld>
            <a:endParaRPr kumimoji="1" lang="ja-JP" altLang="en-US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997636" y="1699331"/>
            <a:ext cx="732597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 smtClean="0">
                <a:solidFill>
                  <a:schemeClr val="bg1"/>
                </a:solidFill>
                <a:effectLst>
                  <a:glow rad="127000">
                    <a:schemeClr val="accent6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ゲームの目的</a:t>
            </a:r>
            <a:endParaRPr kumimoji="1" lang="en-US" altLang="ja-JP" sz="4400" dirty="0" smtClean="0">
              <a:solidFill>
                <a:schemeClr val="bg1"/>
              </a:solidFill>
              <a:effectLst>
                <a:glow rad="127000">
                  <a:schemeClr val="accent6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3200" dirty="0" smtClean="0"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壊れた探査船のパーツを回収する</a:t>
            </a:r>
            <a:endParaRPr kumimoji="1" lang="en-US" altLang="ja-JP" sz="3200" dirty="0" smtClean="0">
              <a:effectLst/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endParaRPr kumimoji="1" lang="en-US" altLang="ja-JP" sz="3200" dirty="0" smtClean="0">
              <a:solidFill>
                <a:schemeClr val="bg1"/>
              </a:solidFill>
              <a:effectLst>
                <a:glow rad="127000">
                  <a:schemeClr val="accent6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4400" dirty="0" smtClean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ゲームクリア条件</a:t>
            </a:r>
            <a:endParaRPr lang="en-US" altLang="ja-JP" sz="4400" dirty="0" smtClean="0">
              <a:solidFill>
                <a:schemeClr val="bg1"/>
              </a:solidFill>
              <a:effectLst>
                <a:glow rad="127000">
                  <a:srgbClr val="0070C0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3200" dirty="0" smtClean="0"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探査船を修理して地球に帰還</a:t>
            </a:r>
            <a:endParaRPr kumimoji="1" lang="en-US" altLang="ja-JP" sz="3200" dirty="0" smtClean="0">
              <a:effectLst/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endParaRPr kumimoji="1" lang="en-US" altLang="ja-JP" sz="3200" dirty="0" smtClean="0">
              <a:solidFill>
                <a:schemeClr val="bg1"/>
              </a:solidFill>
              <a:effectLst>
                <a:glow rad="127000">
                  <a:srgbClr val="FF0000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4400" dirty="0" smtClean="0"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ゲームオーバー条件</a:t>
            </a:r>
            <a:endParaRPr kumimoji="1" lang="en-US" altLang="ja-JP" sz="4400" dirty="0" smtClean="0">
              <a:solidFill>
                <a:schemeClr val="bg1"/>
              </a:solidFill>
              <a:effectLst>
                <a:glow rad="127000">
                  <a:srgbClr val="FF0000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en-US" altLang="ja-JP" sz="3200" dirty="0" smtClean="0"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5</a:t>
            </a:r>
            <a:r>
              <a:rPr kumimoji="1" lang="ja-JP" altLang="en-US" sz="3200" dirty="0" smtClean="0">
                <a:effectLst/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日を超える　または帰還失敗</a:t>
            </a:r>
            <a:endParaRPr kumimoji="1" lang="ja-JP" altLang="en-US" sz="4400" dirty="0">
              <a:effectLst/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89911" y="117974"/>
            <a:ext cx="82524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ゲーム</a:t>
            </a:r>
            <a:r>
              <a:rPr lang="ja-JP" altLang="en-US" sz="6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概要</a:t>
            </a:r>
            <a:endParaRPr kumimoji="1" lang="ja-JP" altLang="en-US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7040" y1="44434" x2="67040" y2="44434"/>
                        <a14:foregroundMark x1="74664" y1="25391" x2="74664" y2="25391"/>
                        <a14:foregroundMark x1="75000" y1="27344" x2="75000" y2="27344"/>
                        <a14:foregroundMark x1="3812" y1="93750" x2="3812" y2="93750"/>
                        <a14:foregroundMark x1="13004" y1="91309" x2="13004" y2="91309"/>
                        <a14:foregroundMark x1="13901" y1="79688" x2="13901" y2="79688"/>
                        <a14:foregroundMark x1="21188" y1="84180" x2="21188" y2="84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28" y="2014928"/>
            <a:ext cx="752277" cy="74842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7" y="346075"/>
            <a:ext cx="733288" cy="73328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7040" y1="44434" x2="67040" y2="44434"/>
                        <a14:foregroundMark x1="74664" y1="25391" x2="74664" y2="25391"/>
                        <a14:foregroundMark x1="75000" y1="27344" x2="75000" y2="27344"/>
                        <a14:foregroundMark x1="3812" y1="93750" x2="3812" y2="93750"/>
                        <a14:foregroundMark x1="13004" y1="91309" x2="13004" y2="91309"/>
                        <a14:foregroundMark x1="13901" y1="79688" x2="13901" y2="79688"/>
                        <a14:foregroundMark x1="21188" y1="84180" x2="21188" y2="84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28" y="3663353"/>
            <a:ext cx="752277" cy="748422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7040" y1="44434" x2="67040" y2="44434"/>
                        <a14:foregroundMark x1="74664" y1="25391" x2="74664" y2="25391"/>
                        <a14:foregroundMark x1="75000" y1="27344" x2="75000" y2="27344"/>
                        <a14:foregroundMark x1="3812" y1="93750" x2="3812" y2="93750"/>
                        <a14:foregroundMark x1="13004" y1="91309" x2="13004" y2="91309"/>
                        <a14:foregroundMark x1="13901" y1="79688" x2="13901" y2="79688"/>
                        <a14:foregroundMark x1="21188" y1="84180" x2="21188" y2="84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28" y="5295802"/>
            <a:ext cx="752277" cy="748422"/>
          </a:xfrm>
          <a:prstGeom prst="rect">
            <a:avLst/>
          </a:prstGeom>
        </p:spPr>
      </p:pic>
      <p:cxnSp>
        <p:nvCxnSpPr>
          <p:cNvPr id="6" name="直線コネクタ 5"/>
          <p:cNvCxnSpPr/>
          <p:nvPr/>
        </p:nvCxnSpPr>
        <p:spPr>
          <a:xfrm>
            <a:off x="201535" y="1200569"/>
            <a:ext cx="94843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7807886" y="622440"/>
            <a:ext cx="1924050" cy="553998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3000" b="0" cap="none" spc="0" dirty="0" smtClean="0">
                <a:ln w="0"/>
                <a:solidFill>
                  <a:srgbClr val="002060"/>
                </a:solidFill>
                <a:effectLst>
                  <a:glow rad="127000">
                    <a:schemeClr val="bg1"/>
                  </a:glow>
                  <a:reflection blurRad="6350" stA="53000" endA="300" endPos="35500" dir="5400000" sy="-90000" algn="bl" rotWithShape="0"/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Cosmic Life</a:t>
            </a:r>
            <a:endParaRPr lang="ja-JP" altLang="en-US" sz="3000" b="0" cap="none" spc="0" dirty="0">
              <a:ln w="0"/>
              <a:solidFill>
                <a:srgbClr val="002060"/>
              </a:solidFill>
              <a:effectLst>
                <a:glow rad="127000">
                  <a:schemeClr val="bg1"/>
                </a:glow>
                <a:reflection blurRad="6350" stA="53000" endA="300" endPos="35500" dir="5400000" sy="-90000" algn="bl" rotWithShape="0"/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925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角丸四角形 21"/>
          <p:cNvSpPr/>
          <p:nvPr/>
        </p:nvSpPr>
        <p:spPr>
          <a:xfrm>
            <a:off x="866023" y="1961269"/>
            <a:ext cx="3268252" cy="8875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宙域を選択して</a:t>
            </a:r>
            <a:endParaRPr lang="en-US" altLang="ja-JP" sz="24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pPr algn="ctr"/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探索開始</a:t>
            </a:r>
            <a:endParaRPr kumimoji="1" lang="ja-JP" altLang="en-US" dirty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27" name="角丸四角形 26"/>
          <p:cNvSpPr/>
          <p:nvPr/>
        </p:nvSpPr>
        <p:spPr>
          <a:xfrm>
            <a:off x="5643123" y="1961269"/>
            <a:ext cx="3268252" cy="8875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目視やレーダーで</a:t>
            </a:r>
            <a:endParaRPr lang="en-US" altLang="ja-JP" sz="24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pPr algn="ctr"/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パーツの位置を確認</a:t>
            </a:r>
            <a:endParaRPr kumimoji="1" lang="ja-JP" altLang="en-US" dirty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28" name="角丸四角形 27"/>
          <p:cNvSpPr/>
          <p:nvPr/>
        </p:nvSpPr>
        <p:spPr>
          <a:xfrm>
            <a:off x="5643123" y="4343783"/>
            <a:ext cx="3268252" cy="8875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障害物を</a:t>
            </a:r>
            <a:r>
              <a:rPr kumimoji="1" lang="ja-JP" altLang="en-US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避けて</a:t>
            </a:r>
            <a:endParaRPr kumimoji="1" lang="en-US" altLang="ja-JP" sz="24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pPr algn="ctr"/>
            <a:r>
              <a:rPr kumimoji="1" lang="ja-JP" altLang="en-US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パーツを回収</a:t>
            </a:r>
            <a:endParaRPr kumimoji="1" lang="ja-JP" altLang="en-US" dirty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29" name="角丸四角形 28"/>
          <p:cNvSpPr/>
          <p:nvPr/>
        </p:nvSpPr>
        <p:spPr>
          <a:xfrm>
            <a:off x="866023" y="4343782"/>
            <a:ext cx="3268252" cy="8875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探査船に帰還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pPr algn="ctr"/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補給すると</a:t>
            </a:r>
            <a:r>
              <a:rPr lang="en-US" altLang="ja-JP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1</a:t>
            </a: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日が経過</a:t>
            </a:r>
            <a:endParaRPr lang="en-US" altLang="ja-JP" sz="24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23" name="下矢印 22"/>
          <p:cNvSpPr/>
          <p:nvPr/>
        </p:nvSpPr>
        <p:spPr>
          <a:xfrm>
            <a:off x="6798683" y="3256759"/>
            <a:ext cx="974221" cy="67912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下矢印 35"/>
          <p:cNvSpPr/>
          <p:nvPr/>
        </p:nvSpPr>
        <p:spPr>
          <a:xfrm rot="10800000">
            <a:off x="2013038" y="3204025"/>
            <a:ext cx="974221" cy="67912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下矢印 36"/>
          <p:cNvSpPr/>
          <p:nvPr/>
        </p:nvSpPr>
        <p:spPr>
          <a:xfrm rot="16200000">
            <a:off x="4422953" y="2065501"/>
            <a:ext cx="974221" cy="67912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下矢印 37"/>
          <p:cNvSpPr/>
          <p:nvPr/>
        </p:nvSpPr>
        <p:spPr>
          <a:xfrm rot="5400000">
            <a:off x="4401588" y="4448015"/>
            <a:ext cx="974221" cy="67912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89911" y="117974"/>
            <a:ext cx="82524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ゲームの流れ</a:t>
            </a:r>
            <a:endParaRPr kumimoji="1" lang="ja-JP" altLang="en-US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0675" y1="75000" x2="20675" y2="75000"/>
                        <a14:foregroundMark x1="56118" y1="75735" x2="56118" y2="75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911" y="6203612"/>
            <a:ext cx="1136089" cy="651933"/>
          </a:xfrm>
          <a:prstGeom prst="rect">
            <a:avLst/>
          </a:prstGeom>
        </p:spPr>
      </p:pic>
      <p:sp>
        <p:nvSpPr>
          <p:cNvPr id="13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9182143" y="6347015"/>
            <a:ext cx="311623" cy="365125"/>
          </a:xfrm>
        </p:spPr>
        <p:txBody>
          <a:bodyPr/>
          <a:lstStyle/>
          <a:p>
            <a:r>
              <a:rPr kumimoji="1" lang="en-US" altLang="ja-JP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6</a:t>
            </a:r>
            <a:endParaRPr kumimoji="1" lang="ja-JP" altLang="en-US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7" y="346075"/>
            <a:ext cx="733288" cy="733288"/>
          </a:xfrm>
          <a:prstGeom prst="rect">
            <a:avLst/>
          </a:prstGeom>
        </p:spPr>
      </p:pic>
      <p:cxnSp>
        <p:nvCxnSpPr>
          <p:cNvPr id="16" name="直線コネクタ 15"/>
          <p:cNvCxnSpPr/>
          <p:nvPr/>
        </p:nvCxnSpPr>
        <p:spPr>
          <a:xfrm>
            <a:off x="201535" y="1200569"/>
            <a:ext cx="94843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楕円 1"/>
          <p:cNvSpPr/>
          <p:nvPr/>
        </p:nvSpPr>
        <p:spPr>
          <a:xfrm>
            <a:off x="3440898" y="3066225"/>
            <a:ext cx="2895600" cy="95472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制限時間は</a:t>
            </a:r>
            <a:r>
              <a:rPr kumimoji="1" lang="en-US" altLang="ja-JP" sz="28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5</a:t>
            </a:r>
            <a:r>
              <a:rPr kumimoji="1" lang="ja-JP" altLang="en-US" sz="28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日間</a:t>
            </a:r>
            <a:endParaRPr kumimoji="1" lang="ja-JP" altLang="en-US" sz="2800" dirty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689288" y="1775002"/>
            <a:ext cx="423333" cy="42333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59131" y="1739962"/>
            <a:ext cx="42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1</a:t>
            </a:r>
            <a:endParaRPr kumimoji="1" lang="ja-JP" altLang="en-US" sz="1400" dirty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21" name="角丸四角形 20"/>
          <p:cNvSpPr/>
          <p:nvPr/>
        </p:nvSpPr>
        <p:spPr>
          <a:xfrm>
            <a:off x="689288" y="4132115"/>
            <a:ext cx="423333" cy="42333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5431455" y="4132114"/>
            <a:ext cx="423333" cy="42333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5431455" y="1768768"/>
            <a:ext cx="423333" cy="42333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467835" y="1730436"/>
            <a:ext cx="42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2</a:t>
            </a:r>
            <a:endParaRPr kumimoji="1" lang="ja-JP" altLang="en-US" sz="1400" dirty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467835" y="4103308"/>
            <a:ext cx="42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3</a:t>
            </a:r>
            <a:endParaRPr kumimoji="1" lang="ja-JP" altLang="en-US" sz="1400" dirty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714595" y="4103308"/>
            <a:ext cx="42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4</a:t>
            </a:r>
            <a:endParaRPr kumimoji="1" lang="ja-JP" altLang="en-US" sz="1400" dirty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7807886" y="622440"/>
            <a:ext cx="1924050" cy="553998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3000" b="0" cap="none" spc="0" dirty="0" smtClean="0">
                <a:ln w="0"/>
                <a:solidFill>
                  <a:srgbClr val="002060"/>
                </a:solidFill>
                <a:effectLst>
                  <a:glow rad="127000">
                    <a:schemeClr val="bg1"/>
                  </a:glow>
                  <a:reflection blurRad="6350" stA="53000" endA="300" endPos="35500" dir="5400000" sy="-90000" algn="bl" rotWithShape="0"/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Cosmic Life</a:t>
            </a:r>
            <a:endParaRPr lang="ja-JP" altLang="en-US" sz="3000" b="0" cap="none" spc="0" dirty="0">
              <a:ln w="0"/>
              <a:solidFill>
                <a:srgbClr val="002060"/>
              </a:solidFill>
              <a:effectLst>
                <a:glow rad="127000">
                  <a:schemeClr val="bg1"/>
                </a:glow>
                <a:reflection blurRad="6350" stA="53000" endA="300" endPos="35500" dir="5400000" sy="-90000" algn="bl" rotWithShape="0"/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51" y="5395975"/>
            <a:ext cx="1316165" cy="1316165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775" y="5595971"/>
            <a:ext cx="908802" cy="908802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89" y="5774320"/>
            <a:ext cx="544735" cy="544735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36" y="5887424"/>
            <a:ext cx="316188" cy="3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6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角丸四角形 14"/>
          <p:cNvSpPr/>
          <p:nvPr/>
        </p:nvSpPr>
        <p:spPr>
          <a:xfrm>
            <a:off x="459875" y="1589518"/>
            <a:ext cx="8855458" cy="146133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48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　　 </a:t>
            </a:r>
            <a:r>
              <a:rPr lang="en-US" altLang="ja-JP" sz="48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VR</a:t>
            </a:r>
            <a:r>
              <a:rPr lang="ja-JP" altLang="en-US" sz="48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と</a:t>
            </a:r>
            <a:r>
              <a:rPr lang="en-US" altLang="ja-JP" sz="48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Oculus Touch</a:t>
            </a:r>
            <a:endParaRPr kumimoji="1" lang="ja-JP" altLang="en-US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459875" y="3127761"/>
            <a:ext cx="8855458" cy="146133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48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　　 移動と制限時間</a:t>
            </a:r>
            <a:endParaRPr kumimoji="1" lang="ja-JP" altLang="en-US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459875" y="4666134"/>
            <a:ext cx="8855458" cy="146133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48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　　 広大な宇宙空間</a:t>
            </a:r>
            <a:endParaRPr kumimoji="1" lang="ja-JP" altLang="en-US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89911" y="117974"/>
            <a:ext cx="82524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セールスポイント</a:t>
            </a:r>
            <a:endParaRPr kumimoji="1" lang="ja-JP" altLang="en-US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0675" y1="75000" x2="20675" y2="75000"/>
                        <a14:foregroundMark x1="56118" y1="75735" x2="56118" y2="75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911" y="6203612"/>
            <a:ext cx="1136089" cy="651933"/>
          </a:xfrm>
          <a:prstGeom prst="rect">
            <a:avLst/>
          </a:prstGeom>
        </p:spPr>
      </p:pic>
      <p:sp>
        <p:nvSpPr>
          <p:cNvPr id="8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9182143" y="6347015"/>
            <a:ext cx="311623" cy="365125"/>
          </a:xfrm>
        </p:spPr>
        <p:txBody>
          <a:bodyPr/>
          <a:lstStyle/>
          <a:p>
            <a:r>
              <a:rPr kumimoji="1" lang="en-US" altLang="ja-JP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7</a:t>
            </a:r>
            <a:endParaRPr kumimoji="1" lang="ja-JP" altLang="en-US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7" y="346075"/>
            <a:ext cx="733288" cy="733288"/>
          </a:xfrm>
          <a:prstGeom prst="rect">
            <a:avLst/>
          </a:prstGeom>
        </p:spPr>
      </p:pic>
      <p:cxnSp>
        <p:nvCxnSpPr>
          <p:cNvPr id="11" name="直線コネクタ 10"/>
          <p:cNvCxnSpPr/>
          <p:nvPr/>
        </p:nvCxnSpPr>
        <p:spPr>
          <a:xfrm>
            <a:off x="201535" y="1200569"/>
            <a:ext cx="94843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7040" y1="44434" x2="67040" y2="44434"/>
                        <a14:foregroundMark x1="74664" y1="25391" x2="74664" y2="25391"/>
                        <a14:foregroundMark x1="75000" y1="27344" x2="75000" y2="27344"/>
                        <a14:foregroundMark x1="3812" y1="93750" x2="3812" y2="93750"/>
                        <a14:foregroundMark x1="13004" y1="91309" x2="13004" y2="91309"/>
                        <a14:foregroundMark x1="13901" y1="79688" x2="13901" y2="79688"/>
                        <a14:foregroundMark x1="21188" y1="84180" x2="21188" y2="84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9" y="1945972"/>
            <a:ext cx="752277" cy="748422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7040" y1="44434" x2="67040" y2="44434"/>
                        <a14:foregroundMark x1="74664" y1="25391" x2="74664" y2="25391"/>
                        <a14:foregroundMark x1="75000" y1="27344" x2="75000" y2="27344"/>
                        <a14:foregroundMark x1="3812" y1="93750" x2="3812" y2="93750"/>
                        <a14:foregroundMark x1="13004" y1="91309" x2="13004" y2="91309"/>
                        <a14:foregroundMark x1="13901" y1="79688" x2="13901" y2="79688"/>
                        <a14:foregroundMark x1="21188" y1="84180" x2="21188" y2="84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30" y="3484215"/>
            <a:ext cx="752277" cy="74842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7040" y1="44434" x2="67040" y2="44434"/>
                        <a14:foregroundMark x1="74664" y1="25391" x2="74664" y2="25391"/>
                        <a14:foregroundMark x1="75000" y1="27344" x2="75000" y2="27344"/>
                        <a14:foregroundMark x1="3812" y1="93750" x2="3812" y2="93750"/>
                        <a14:foregroundMark x1="13004" y1="91309" x2="13004" y2="91309"/>
                        <a14:foregroundMark x1="13901" y1="79688" x2="13901" y2="79688"/>
                        <a14:foregroundMark x1="21188" y1="84180" x2="21188" y2="84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30" y="5022588"/>
            <a:ext cx="752277" cy="748422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7807886" y="622440"/>
            <a:ext cx="1924050" cy="553998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3000" b="0" cap="none" spc="0" dirty="0" smtClean="0">
                <a:ln w="0"/>
                <a:solidFill>
                  <a:srgbClr val="002060"/>
                </a:solidFill>
                <a:effectLst>
                  <a:glow rad="127000">
                    <a:schemeClr val="bg1"/>
                  </a:glow>
                  <a:reflection blurRad="6350" stA="53000" endA="300" endPos="35500" dir="5400000" sy="-90000" algn="bl" rotWithShape="0"/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Cosmic Life</a:t>
            </a:r>
            <a:endParaRPr lang="ja-JP" altLang="en-US" sz="3000" b="0" cap="none" spc="0" dirty="0">
              <a:ln w="0"/>
              <a:solidFill>
                <a:srgbClr val="002060"/>
              </a:solidFill>
              <a:effectLst>
                <a:glow rad="127000">
                  <a:schemeClr val="bg1"/>
                </a:glow>
                <a:reflection blurRad="6350" stA="53000" endA="300" endPos="35500" dir="5400000" sy="-90000" algn="bl" rotWithShape="0"/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19043" y1="37593" x2="19043" y2="37593"/>
                        <a14:foregroundMark x1="36914" y1="23749" x2="36914" y2="23749"/>
                        <a14:foregroundMark x1="57031" y1="25985" x2="57422" y2="26092"/>
                        <a14:foregroundMark x1="44238" y1="36209" x2="44238" y2="36209"/>
                        <a14:foregroundMark x1="42871" y1="36528" x2="42871" y2="36528"/>
                        <a14:foregroundMark x1="55957" y1="22897" x2="11328" y2="48882"/>
                        <a14:foregroundMark x1="14063" y1="10437" x2="61621" y2="80192"/>
                        <a14:foregroundMark x1="53027" y1="64750" x2="46582" y2="83067"/>
                        <a14:foregroundMark x1="61426" y1="82535" x2="38574" y2="29819"/>
                        <a14:foregroundMark x1="56543" y1="33227" x2="46387" y2="44728"/>
                        <a14:foregroundMark x1="20215" y1="29606" x2="23535" y2="33333"/>
                        <a14:foregroundMark x1="46191" y1="62194" x2="48828" y2="66667"/>
                        <a14:foregroundMark x1="84766" y1="60383" x2="75391" y2="58466"/>
                        <a14:foregroundMark x1="87109" y1="51970" x2="62207" y2="50692"/>
                        <a14:foregroundMark x1="8203" y1="41214" x2="26270" y2="63046"/>
                        <a14:foregroundMark x1="33984" y1="34079" x2="28906" y2="2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2827" y="3050719"/>
            <a:ext cx="1587084" cy="1455343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4533" y1="52000" x2="3867" y2="58133"/>
                        <a14:foregroundMark x1="4467" y1="62600" x2="4467" y2="6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57236" y="1461129"/>
            <a:ext cx="1617918" cy="161791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531" y="4665239"/>
            <a:ext cx="1445327" cy="144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7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ボックス 13"/>
          <p:cNvSpPr txBox="1"/>
          <p:nvPr/>
        </p:nvSpPr>
        <p:spPr>
          <a:xfrm>
            <a:off x="889911" y="117974"/>
            <a:ext cx="82524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6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VR</a:t>
            </a:r>
            <a:r>
              <a:rPr lang="ja-JP" altLang="en-US" sz="66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と</a:t>
            </a:r>
            <a:r>
              <a:rPr lang="en-US" altLang="ja-JP" sz="66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Oculus Touch</a:t>
            </a:r>
            <a:endParaRPr kumimoji="1" lang="ja-JP" altLang="en-US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0675" y1="75000" x2="20675" y2="75000"/>
                        <a14:foregroundMark x1="56118" y1="75735" x2="56118" y2="75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911" y="6203612"/>
            <a:ext cx="1136089" cy="651933"/>
          </a:xfrm>
          <a:prstGeom prst="rect">
            <a:avLst/>
          </a:prstGeom>
        </p:spPr>
      </p:pic>
      <p:sp>
        <p:nvSpPr>
          <p:cNvPr id="6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9182143" y="6347015"/>
            <a:ext cx="311623" cy="365125"/>
          </a:xfrm>
        </p:spPr>
        <p:txBody>
          <a:bodyPr/>
          <a:lstStyle/>
          <a:p>
            <a:r>
              <a:rPr kumimoji="1" lang="en-US" altLang="ja-JP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8</a:t>
            </a:r>
            <a:endParaRPr kumimoji="1" lang="ja-JP" altLang="en-US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7" y="346075"/>
            <a:ext cx="733288" cy="733288"/>
          </a:xfrm>
          <a:prstGeom prst="rect">
            <a:avLst/>
          </a:prstGeom>
        </p:spPr>
      </p:pic>
      <p:cxnSp>
        <p:nvCxnSpPr>
          <p:cNvPr id="8" name="直線コネクタ 7"/>
          <p:cNvCxnSpPr/>
          <p:nvPr/>
        </p:nvCxnSpPr>
        <p:spPr>
          <a:xfrm>
            <a:off x="201535" y="1200569"/>
            <a:ext cx="94843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7807886" y="622440"/>
            <a:ext cx="1924050" cy="553998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3000" b="0" cap="none" spc="0" dirty="0" smtClean="0">
                <a:ln w="0"/>
                <a:solidFill>
                  <a:srgbClr val="002060"/>
                </a:solidFill>
                <a:effectLst>
                  <a:glow rad="127000">
                    <a:schemeClr val="bg1"/>
                  </a:glow>
                  <a:reflection blurRad="6350" stA="53000" endA="300" endPos="35500" dir="5400000" sy="-90000" algn="bl" rotWithShape="0"/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Cosmic Life</a:t>
            </a:r>
            <a:endParaRPr lang="ja-JP" altLang="en-US" sz="3000" b="0" cap="none" spc="0" dirty="0">
              <a:ln w="0"/>
              <a:solidFill>
                <a:srgbClr val="002060"/>
              </a:solidFill>
              <a:effectLst>
                <a:glow rad="127000">
                  <a:schemeClr val="bg1"/>
                </a:glow>
                <a:reflection blurRad="6350" stA="53000" endA="300" endPos="35500" dir="5400000" sy="-90000" algn="bl" rotWithShape="0"/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534311" y="1343972"/>
            <a:ext cx="4369316" cy="5368167"/>
          </a:xfrm>
          <a:prstGeom prst="roundRect">
            <a:avLst/>
          </a:prstGeom>
          <a:solidFill>
            <a:schemeClr val="bg1">
              <a:alpha val="7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/>
          <p:cNvSpPr/>
          <p:nvPr/>
        </p:nvSpPr>
        <p:spPr>
          <a:xfrm>
            <a:off x="4903627" y="1343972"/>
            <a:ext cx="4369316" cy="5368167"/>
          </a:xfrm>
          <a:prstGeom prst="roundRect">
            <a:avLst/>
          </a:prstGeom>
          <a:solidFill>
            <a:schemeClr val="bg1">
              <a:alpha val="7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786655" y="3983263"/>
            <a:ext cx="3861545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5165541" y="3983263"/>
            <a:ext cx="3861545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716759" y="4100246"/>
            <a:ext cx="400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VR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を装着することで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実際に宇宙服のヘルメットを</a:t>
            </a:r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被ったような感覚を再現します。</a:t>
            </a:r>
          </a:p>
          <a:p>
            <a:r>
              <a:rPr lang="ja-JP" altLang="en-US" sz="200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宇宙空間を表現し、</a:t>
            </a:r>
            <a:endParaRPr lang="en-US" altLang="ja-JP" sz="200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en-US" altLang="ja-JP" sz="200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360</a:t>
            </a:r>
            <a:r>
              <a:rPr lang="ja-JP" altLang="en-US" sz="200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度の臨場感を得る為、</a:t>
            </a:r>
            <a:endParaRPr lang="en-US" altLang="ja-JP" sz="200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200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今回はプラットフォームを</a:t>
            </a:r>
            <a:endParaRPr lang="en-US" altLang="ja-JP" sz="200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en-US" altLang="ja-JP" sz="200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VR</a:t>
            </a:r>
            <a:r>
              <a:rPr kumimoji="1" lang="ja-JP" altLang="en-US" sz="200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に設定しました。</a:t>
            </a:r>
            <a:endParaRPr kumimoji="1" lang="ja-JP" altLang="en-US" sz="2000" dirty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36" y="1647410"/>
            <a:ext cx="2923267" cy="21924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テキスト ボックス 18"/>
          <p:cNvSpPr txBox="1"/>
          <p:nvPr/>
        </p:nvSpPr>
        <p:spPr>
          <a:xfrm>
            <a:off x="5094103" y="4240334"/>
            <a:ext cx="40044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Oculus Touch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を利用し、</a:t>
            </a:r>
            <a:endParaRPr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「伸ばす」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「掴む」「回す」</a:t>
            </a:r>
            <a:endParaRPr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といった動作を実際に行います。</a:t>
            </a:r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腕を伸ばしてパーツを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回収したり</a:t>
            </a:r>
            <a:endParaRPr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ハンドル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を回してドアを開けたり</a:t>
            </a:r>
            <a:endParaRPr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といった操作を体感できます。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71" y="1768519"/>
            <a:ext cx="3351227" cy="2044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255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ボックス 13"/>
          <p:cNvSpPr txBox="1"/>
          <p:nvPr/>
        </p:nvSpPr>
        <p:spPr>
          <a:xfrm>
            <a:off x="889911" y="117974"/>
            <a:ext cx="82524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移動と制限時間</a:t>
            </a:r>
            <a:endParaRPr kumimoji="1" lang="ja-JP" altLang="en-US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0675" y1="75000" x2="20675" y2="75000"/>
                        <a14:foregroundMark x1="56118" y1="75735" x2="56118" y2="75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911" y="6203612"/>
            <a:ext cx="1136089" cy="65193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7" y="346075"/>
            <a:ext cx="733288" cy="733288"/>
          </a:xfrm>
          <a:prstGeom prst="rect">
            <a:avLst/>
          </a:prstGeom>
        </p:spPr>
      </p:pic>
      <p:cxnSp>
        <p:nvCxnSpPr>
          <p:cNvPr id="9" name="直線コネクタ 8"/>
          <p:cNvCxnSpPr/>
          <p:nvPr/>
        </p:nvCxnSpPr>
        <p:spPr>
          <a:xfrm>
            <a:off x="201535" y="1200569"/>
            <a:ext cx="94843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7807886" y="622440"/>
            <a:ext cx="1924050" cy="553998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3000" b="0" cap="none" spc="0" dirty="0" smtClean="0">
                <a:ln w="0"/>
                <a:solidFill>
                  <a:srgbClr val="002060"/>
                </a:solidFill>
                <a:effectLst>
                  <a:glow rad="127000">
                    <a:schemeClr val="bg1"/>
                  </a:glow>
                  <a:reflection blurRad="6350" stA="53000" endA="300" endPos="35500" dir="5400000" sy="-90000" algn="bl" rotWithShape="0"/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Cosmic Life</a:t>
            </a:r>
            <a:endParaRPr lang="ja-JP" altLang="en-US" sz="3000" b="0" cap="none" spc="0" dirty="0">
              <a:ln w="0"/>
              <a:solidFill>
                <a:srgbClr val="002060"/>
              </a:solidFill>
              <a:effectLst>
                <a:glow rad="127000">
                  <a:schemeClr val="bg1"/>
                </a:glow>
                <a:reflection blurRad="6350" stA="53000" endA="300" endPos="35500" dir="5400000" sy="-90000" algn="bl" rotWithShape="0"/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534311" y="1343972"/>
            <a:ext cx="4369316" cy="5368167"/>
          </a:xfrm>
          <a:prstGeom prst="roundRect">
            <a:avLst/>
          </a:prstGeom>
          <a:solidFill>
            <a:schemeClr val="bg1">
              <a:alpha val="7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4903627" y="1343972"/>
            <a:ext cx="4369316" cy="5368167"/>
          </a:xfrm>
          <a:prstGeom prst="roundRect">
            <a:avLst/>
          </a:prstGeom>
          <a:solidFill>
            <a:schemeClr val="bg1">
              <a:alpha val="7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786655" y="3983263"/>
            <a:ext cx="3861545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5165541" y="3983263"/>
            <a:ext cx="3861545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094103" y="4100246"/>
            <a:ext cx="400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生命維持装置は最大で</a:t>
            </a:r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5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日間しか持ちません。</a:t>
            </a:r>
            <a:endParaRPr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この日数を超えてしまうと</a:t>
            </a:r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生命が脅かされ、</a:t>
            </a:r>
            <a:endParaRPr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ゲームオーバーとなります。</a:t>
            </a:r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限られた時間で効率よく</a:t>
            </a:r>
            <a:endParaRPr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回収することが大切になります。</a:t>
            </a:r>
            <a:endParaRPr kumimoji="1" lang="ja-JP" altLang="en-US" sz="2000" dirty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526" y="1636411"/>
            <a:ext cx="2049517" cy="2228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985" y="1518409"/>
            <a:ext cx="2618884" cy="2346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テキスト ボックス 18"/>
          <p:cNvSpPr txBox="1"/>
          <p:nvPr/>
        </p:nvSpPr>
        <p:spPr>
          <a:xfrm>
            <a:off x="716759" y="4190861"/>
            <a:ext cx="40044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宇宙空間では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空気を使用しての</a:t>
            </a:r>
            <a:endParaRPr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移動になります。</a:t>
            </a:r>
            <a:endParaRPr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空気を均等に噴出することで</a:t>
            </a:r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前進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することができます。</a:t>
            </a:r>
            <a:endParaRPr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一味違った</a:t>
            </a:r>
            <a:r>
              <a:rPr kumimoji="1"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移動方法で</a:t>
            </a:r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  <a:p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宇宙空間での探索を味わえます。</a:t>
            </a:r>
            <a:endParaRPr kumimoji="1" lang="en-US" altLang="ja-JP" sz="2000" dirty="0" smtClean="0">
              <a:solidFill>
                <a:schemeClr val="accent2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  <p:sp>
        <p:nvSpPr>
          <p:cNvPr id="20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9182143" y="6347015"/>
            <a:ext cx="311623" cy="365125"/>
          </a:xfrm>
        </p:spPr>
        <p:txBody>
          <a:bodyPr/>
          <a:lstStyle/>
          <a:p>
            <a:r>
              <a:rPr kumimoji="1" lang="en-US" altLang="ja-JP" sz="2000" dirty="0" smtClean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マキナス Scrap 5" panose="02000700000000000000" pitchFamily="50" charset="-128"/>
                <a:ea typeface="マキナス Scrap 5" panose="02000700000000000000" pitchFamily="50" charset="-128"/>
              </a:rPr>
              <a:t>9</a:t>
            </a:r>
            <a:endParaRPr kumimoji="1" lang="ja-JP" altLang="en-US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マキナス Scrap 5" panose="02000700000000000000" pitchFamily="50" charset="-128"/>
              <a:ea typeface="マキナス Scrap 5" panose="0200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639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1267</TotalTime>
  <Words>724</Words>
  <Application>Microsoft Office PowerPoint</Application>
  <PresentationFormat>A4 210 x 297 mm</PresentationFormat>
  <Paragraphs>165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9" baseType="lpstr">
      <vt:lpstr>マキナス Scrap 5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endymion</dc:creator>
  <cp:lastModifiedBy>endymion</cp:lastModifiedBy>
  <cp:revision>55</cp:revision>
  <dcterms:created xsi:type="dcterms:W3CDTF">2017-07-28T01:25:20Z</dcterms:created>
  <dcterms:modified xsi:type="dcterms:W3CDTF">2017-09-07T13:48:25Z</dcterms:modified>
</cp:coreProperties>
</file>